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11" r:id="rId3"/>
    <p:sldId id="258" r:id="rId4"/>
    <p:sldId id="305" r:id="rId5"/>
    <p:sldId id="306" r:id="rId6"/>
    <p:sldId id="307" r:id="rId7"/>
    <p:sldId id="309" r:id="rId8"/>
    <p:sldId id="310" r:id="rId9"/>
    <p:sldId id="259" r:id="rId10"/>
    <p:sldId id="260" r:id="rId11"/>
    <p:sldId id="262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01" r:id="rId31"/>
    <p:sldId id="302" r:id="rId32"/>
    <p:sldId id="303" r:id="rId33"/>
    <p:sldId id="289" r:id="rId34"/>
    <p:sldId id="290" r:id="rId35"/>
    <p:sldId id="291" r:id="rId36"/>
    <p:sldId id="292" r:id="rId37"/>
    <p:sldId id="293" r:id="rId38"/>
    <p:sldId id="294" r:id="rId39"/>
    <p:sldId id="304" r:id="rId40"/>
    <p:sldId id="296" r:id="rId41"/>
    <p:sldId id="297" r:id="rId42"/>
    <p:sldId id="298" r:id="rId43"/>
    <p:sldId id="299" r:id="rId44"/>
    <p:sldId id="300" r:id="rId45"/>
    <p:sldId id="312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1AB"/>
    <a:srgbClr val="5C8727"/>
    <a:srgbClr val="F19E1F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1" autoAdjust="0"/>
    <p:restoredTop sz="91320"/>
  </p:normalViewPr>
  <p:slideViewPr>
    <p:cSldViewPr snapToGrid="0">
      <p:cViewPr>
        <p:scale>
          <a:sx n="75" d="100"/>
          <a:sy n="75" d="100"/>
        </p:scale>
        <p:origin x="424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tags" Target="tags/tag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8B425-AEFA-3248-99C0-697142EEC343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4CFFEE46-5351-B843-B2EE-9F2C7A45143E}">
      <dgm:prSet phldrT="[Text]"/>
      <dgm:spPr/>
      <dgm:t>
        <a:bodyPr/>
        <a:lstStyle/>
        <a:p>
          <a:r>
            <a:rPr lang="en-US" dirty="0" smtClean="0"/>
            <a:t>40 Genome sequences (Long-term E.coli evolution experiment)</a:t>
          </a:r>
          <a:endParaRPr lang="en-US" dirty="0"/>
        </a:p>
      </dgm:t>
    </dgm:pt>
    <dgm:pt modelId="{5CC683AF-B9E7-324A-8A3E-36AD033287B6}" type="parTrans" cxnId="{F588287B-8C07-C548-AFF8-71CAE6355B9B}">
      <dgm:prSet/>
      <dgm:spPr/>
      <dgm:t>
        <a:bodyPr/>
        <a:lstStyle/>
        <a:p>
          <a:endParaRPr lang="en-US"/>
        </a:p>
      </dgm:t>
    </dgm:pt>
    <dgm:pt modelId="{A1019427-E48F-8943-84BC-1BCEA22DF3F8}" type="sibTrans" cxnId="{F588287B-8C07-C548-AFF8-71CAE6355B9B}">
      <dgm:prSet/>
      <dgm:spPr/>
      <dgm:t>
        <a:bodyPr/>
        <a:lstStyle/>
        <a:p>
          <a:endParaRPr lang="en-US"/>
        </a:p>
      </dgm:t>
    </dgm:pt>
    <dgm:pt modelId="{8F9EA556-5AEF-9A4E-B82D-EF33FEC8F41C}">
      <dgm:prSet phldrT="[Text]"/>
      <dgm:spPr/>
      <dgm:t>
        <a:bodyPr/>
        <a:lstStyle/>
        <a:p>
          <a:r>
            <a:rPr lang="en-US" dirty="0" smtClean="0"/>
            <a:t>Organize</a:t>
          </a:r>
          <a:r>
            <a:rPr lang="en-US" baseline="0" dirty="0" smtClean="0"/>
            <a:t>, summarize, visualize data and metadata</a:t>
          </a:r>
          <a:endParaRPr lang="en-US" dirty="0"/>
        </a:p>
      </dgm:t>
    </dgm:pt>
    <dgm:pt modelId="{4B481D7C-EDE9-A144-A4E5-861C393D8F64}" type="parTrans" cxnId="{892F4CD3-C8A2-F244-B709-7A2768DF04CF}">
      <dgm:prSet/>
      <dgm:spPr/>
      <dgm:t>
        <a:bodyPr/>
        <a:lstStyle/>
        <a:p>
          <a:endParaRPr lang="en-US"/>
        </a:p>
      </dgm:t>
    </dgm:pt>
    <dgm:pt modelId="{CF71754C-C664-E14F-B02C-35C63D1F3340}" type="sibTrans" cxnId="{892F4CD3-C8A2-F244-B709-7A2768DF04CF}">
      <dgm:prSet/>
      <dgm:spPr/>
      <dgm:t>
        <a:bodyPr/>
        <a:lstStyle/>
        <a:p>
          <a:endParaRPr lang="en-US"/>
        </a:p>
      </dgm:t>
    </dgm:pt>
    <dgm:pt modelId="{C940EF02-F2F6-634A-952D-105D82C32187}">
      <dgm:prSet phldrT="[Text]"/>
      <dgm:spPr/>
      <dgm:t>
        <a:bodyPr/>
        <a:lstStyle/>
        <a:p>
          <a:r>
            <a:rPr lang="en-US" dirty="0" smtClean="0"/>
            <a:t>Automating analyses</a:t>
          </a:r>
          <a:r>
            <a:rPr lang="en-US" baseline="0" dirty="0" smtClean="0"/>
            <a:t> - </a:t>
          </a:r>
          <a:r>
            <a:rPr lang="en-US" dirty="0" smtClean="0"/>
            <a:t>building</a:t>
          </a:r>
          <a:r>
            <a:rPr lang="en-US" baseline="0" dirty="0" smtClean="0"/>
            <a:t> a variant calling workflow</a:t>
          </a:r>
          <a:endParaRPr lang="en-US" dirty="0"/>
        </a:p>
      </dgm:t>
    </dgm:pt>
    <dgm:pt modelId="{4E32FA3B-AAC3-E947-96DC-4B8801E94AEE}" type="parTrans" cxnId="{B01E364B-BD97-4F49-97E3-6C7D7EA8A573}">
      <dgm:prSet/>
      <dgm:spPr/>
      <dgm:t>
        <a:bodyPr/>
        <a:lstStyle/>
        <a:p>
          <a:endParaRPr lang="en-US"/>
        </a:p>
      </dgm:t>
    </dgm:pt>
    <dgm:pt modelId="{0E0B3C26-7657-4049-BEFC-55463047684B}" type="sibTrans" cxnId="{B01E364B-BD97-4F49-97E3-6C7D7EA8A573}">
      <dgm:prSet/>
      <dgm:spPr/>
      <dgm:t>
        <a:bodyPr/>
        <a:lstStyle/>
        <a:p>
          <a:endParaRPr lang="en-US"/>
        </a:p>
      </dgm:t>
    </dgm:pt>
    <dgm:pt modelId="{45172159-8550-7549-87A8-215C0B685E57}" type="pres">
      <dgm:prSet presAssocID="{D538B425-AEFA-3248-99C0-697142EEC343}" presName="Name0" presStyleCnt="0">
        <dgm:presLayoutVars>
          <dgm:dir/>
          <dgm:resizeHandles val="exact"/>
        </dgm:presLayoutVars>
      </dgm:prSet>
      <dgm:spPr/>
    </dgm:pt>
    <dgm:pt modelId="{9E13E1FD-0439-8A47-8ACD-A7F966FE59E3}" type="pres">
      <dgm:prSet presAssocID="{4CFFEE46-5351-B843-B2EE-9F2C7A45143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84D43-9F06-094F-A3A9-4A080C51B424}" type="pres">
      <dgm:prSet presAssocID="{A1019427-E48F-8943-84BC-1BCEA22DF3F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E0C19AE-BE70-0045-B278-D7C6575A1E0A}" type="pres">
      <dgm:prSet presAssocID="{A1019427-E48F-8943-84BC-1BCEA22DF3F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03A03980-445D-5B4B-B5EA-8FA180C7A9E8}" type="pres">
      <dgm:prSet presAssocID="{8F9EA556-5AEF-9A4E-B82D-EF33FEC8F4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7B46D-5A56-FB4A-BAF4-9C72A98DFF7C}" type="pres">
      <dgm:prSet presAssocID="{CF71754C-C664-E14F-B02C-35C63D1F334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BBFD481-95BC-FA4B-A0DF-41188EBE72AD}" type="pres">
      <dgm:prSet presAssocID="{CF71754C-C664-E14F-B02C-35C63D1F334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DB337BA-F86E-544D-AAA8-CC795E65A82D}" type="pres">
      <dgm:prSet presAssocID="{C940EF02-F2F6-634A-952D-105D82C3218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5604C5-A4C5-204F-A403-ED8C18A580BA}" type="presOf" srcId="{A1019427-E48F-8943-84BC-1BCEA22DF3F8}" destId="{BA084D43-9F06-094F-A3A9-4A080C51B424}" srcOrd="0" destOrd="0" presId="urn:microsoft.com/office/officeart/2005/8/layout/process1"/>
    <dgm:cxn modelId="{892F4CD3-C8A2-F244-B709-7A2768DF04CF}" srcId="{D538B425-AEFA-3248-99C0-697142EEC343}" destId="{8F9EA556-5AEF-9A4E-B82D-EF33FEC8F41C}" srcOrd="1" destOrd="0" parTransId="{4B481D7C-EDE9-A144-A4E5-861C393D8F64}" sibTransId="{CF71754C-C664-E14F-B02C-35C63D1F3340}"/>
    <dgm:cxn modelId="{2E0F9710-34D2-4B4F-AD30-7733F731D120}" type="presOf" srcId="{CF71754C-C664-E14F-B02C-35C63D1F3340}" destId="{8EC7B46D-5A56-FB4A-BAF4-9C72A98DFF7C}" srcOrd="0" destOrd="0" presId="urn:microsoft.com/office/officeart/2005/8/layout/process1"/>
    <dgm:cxn modelId="{AFFFBC3F-86D0-4640-A824-7ACC1547C1FA}" type="presOf" srcId="{D538B425-AEFA-3248-99C0-697142EEC343}" destId="{45172159-8550-7549-87A8-215C0B685E57}" srcOrd="0" destOrd="0" presId="urn:microsoft.com/office/officeart/2005/8/layout/process1"/>
    <dgm:cxn modelId="{7A276CD0-FF6F-0241-A547-C12269B2F8AD}" type="presOf" srcId="{CF71754C-C664-E14F-B02C-35C63D1F3340}" destId="{DBBFD481-95BC-FA4B-A0DF-41188EBE72AD}" srcOrd="1" destOrd="0" presId="urn:microsoft.com/office/officeart/2005/8/layout/process1"/>
    <dgm:cxn modelId="{45666788-563F-7C4B-8270-75BDACDD32F8}" type="presOf" srcId="{C940EF02-F2F6-634A-952D-105D82C32187}" destId="{CDB337BA-F86E-544D-AAA8-CC795E65A82D}" srcOrd="0" destOrd="0" presId="urn:microsoft.com/office/officeart/2005/8/layout/process1"/>
    <dgm:cxn modelId="{18CB5D56-F3F4-DC40-9DE0-CC20EC2D3FE7}" type="presOf" srcId="{8F9EA556-5AEF-9A4E-B82D-EF33FEC8F41C}" destId="{03A03980-445D-5B4B-B5EA-8FA180C7A9E8}" srcOrd="0" destOrd="0" presId="urn:microsoft.com/office/officeart/2005/8/layout/process1"/>
    <dgm:cxn modelId="{B01E364B-BD97-4F49-97E3-6C7D7EA8A573}" srcId="{D538B425-AEFA-3248-99C0-697142EEC343}" destId="{C940EF02-F2F6-634A-952D-105D82C32187}" srcOrd="2" destOrd="0" parTransId="{4E32FA3B-AAC3-E947-96DC-4B8801E94AEE}" sibTransId="{0E0B3C26-7657-4049-BEFC-55463047684B}"/>
    <dgm:cxn modelId="{F588287B-8C07-C548-AFF8-71CAE6355B9B}" srcId="{D538B425-AEFA-3248-99C0-697142EEC343}" destId="{4CFFEE46-5351-B843-B2EE-9F2C7A45143E}" srcOrd="0" destOrd="0" parTransId="{5CC683AF-B9E7-324A-8A3E-36AD033287B6}" sibTransId="{A1019427-E48F-8943-84BC-1BCEA22DF3F8}"/>
    <dgm:cxn modelId="{AF795DA6-B1F7-0844-8B97-404C992D23CD}" type="presOf" srcId="{A1019427-E48F-8943-84BC-1BCEA22DF3F8}" destId="{AE0C19AE-BE70-0045-B278-D7C6575A1E0A}" srcOrd="1" destOrd="0" presId="urn:microsoft.com/office/officeart/2005/8/layout/process1"/>
    <dgm:cxn modelId="{CAC8C2A3-FDC8-C640-9737-A67F6467D3C4}" type="presOf" srcId="{4CFFEE46-5351-B843-B2EE-9F2C7A45143E}" destId="{9E13E1FD-0439-8A47-8ACD-A7F966FE59E3}" srcOrd="0" destOrd="0" presId="urn:microsoft.com/office/officeart/2005/8/layout/process1"/>
    <dgm:cxn modelId="{5D4809B7-6358-224A-9A58-7A92B9E2BCD0}" type="presParOf" srcId="{45172159-8550-7549-87A8-215C0B685E57}" destId="{9E13E1FD-0439-8A47-8ACD-A7F966FE59E3}" srcOrd="0" destOrd="0" presId="urn:microsoft.com/office/officeart/2005/8/layout/process1"/>
    <dgm:cxn modelId="{8401CA36-445D-894D-9AFF-942D02E658F0}" type="presParOf" srcId="{45172159-8550-7549-87A8-215C0B685E57}" destId="{BA084D43-9F06-094F-A3A9-4A080C51B424}" srcOrd="1" destOrd="0" presId="urn:microsoft.com/office/officeart/2005/8/layout/process1"/>
    <dgm:cxn modelId="{4BF515BB-D8F6-F743-AA6C-CE7486701B60}" type="presParOf" srcId="{BA084D43-9F06-094F-A3A9-4A080C51B424}" destId="{AE0C19AE-BE70-0045-B278-D7C6575A1E0A}" srcOrd="0" destOrd="0" presId="urn:microsoft.com/office/officeart/2005/8/layout/process1"/>
    <dgm:cxn modelId="{A02401BA-95A6-D240-B5AE-2B05D830AE86}" type="presParOf" srcId="{45172159-8550-7549-87A8-215C0B685E57}" destId="{03A03980-445D-5B4B-B5EA-8FA180C7A9E8}" srcOrd="2" destOrd="0" presId="urn:microsoft.com/office/officeart/2005/8/layout/process1"/>
    <dgm:cxn modelId="{49E9C602-D615-4442-AA9C-3C020B4EFF12}" type="presParOf" srcId="{45172159-8550-7549-87A8-215C0B685E57}" destId="{8EC7B46D-5A56-FB4A-BAF4-9C72A98DFF7C}" srcOrd="3" destOrd="0" presId="urn:microsoft.com/office/officeart/2005/8/layout/process1"/>
    <dgm:cxn modelId="{24053DD5-E046-C844-AA46-E676158DABBA}" type="presParOf" srcId="{8EC7B46D-5A56-FB4A-BAF4-9C72A98DFF7C}" destId="{DBBFD481-95BC-FA4B-A0DF-41188EBE72AD}" srcOrd="0" destOrd="0" presId="urn:microsoft.com/office/officeart/2005/8/layout/process1"/>
    <dgm:cxn modelId="{134017D7-8505-714E-BF69-03D7025F2B31}" type="presParOf" srcId="{45172159-8550-7549-87A8-215C0B685E57}" destId="{CDB337BA-F86E-544D-AAA8-CC795E65A82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3E1FD-0439-8A47-8ACD-A7F966FE59E3}">
      <dsp:nvSpPr>
        <dsp:cNvPr id="0" name=""/>
        <dsp:cNvSpPr/>
      </dsp:nvSpPr>
      <dsp:spPr>
        <a:xfrm>
          <a:off x="5357" y="42918"/>
          <a:ext cx="1601390" cy="17715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40 Genome sequences (Long-term E.coli evolution experiment)</a:t>
          </a:r>
          <a:endParaRPr lang="en-US" sz="1800" kern="1200" dirty="0"/>
        </a:p>
      </dsp:txBody>
      <dsp:txXfrm>
        <a:off x="52260" y="89821"/>
        <a:ext cx="1507584" cy="1677732"/>
      </dsp:txXfrm>
    </dsp:sp>
    <dsp:sp modelId="{BA084D43-9F06-094F-A3A9-4A080C51B424}">
      <dsp:nvSpPr>
        <dsp:cNvPr id="0" name=""/>
        <dsp:cNvSpPr/>
      </dsp:nvSpPr>
      <dsp:spPr>
        <a:xfrm>
          <a:off x="1766887" y="730115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66887" y="809544"/>
        <a:ext cx="237646" cy="238286"/>
      </dsp:txXfrm>
    </dsp:sp>
    <dsp:sp modelId="{03A03980-445D-5B4B-B5EA-8FA180C7A9E8}">
      <dsp:nvSpPr>
        <dsp:cNvPr id="0" name=""/>
        <dsp:cNvSpPr/>
      </dsp:nvSpPr>
      <dsp:spPr>
        <a:xfrm>
          <a:off x="2247304" y="42918"/>
          <a:ext cx="1601390" cy="17715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Organize</a:t>
          </a:r>
          <a:r>
            <a:rPr lang="en-US" sz="1800" kern="1200" baseline="0" dirty="0" smtClean="0"/>
            <a:t>, summarize, visualize data and metadata</a:t>
          </a:r>
          <a:endParaRPr lang="en-US" sz="1800" kern="1200" dirty="0"/>
        </a:p>
      </dsp:txBody>
      <dsp:txXfrm>
        <a:off x="2294207" y="89821"/>
        <a:ext cx="1507584" cy="1677732"/>
      </dsp:txXfrm>
    </dsp:sp>
    <dsp:sp modelId="{8EC7B46D-5A56-FB4A-BAF4-9C72A98DFF7C}">
      <dsp:nvSpPr>
        <dsp:cNvPr id="0" name=""/>
        <dsp:cNvSpPr/>
      </dsp:nvSpPr>
      <dsp:spPr>
        <a:xfrm>
          <a:off x="4008834" y="730115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008834" y="809544"/>
        <a:ext cx="237646" cy="238286"/>
      </dsp:txXfrm>
    </dsp:sp>
    <dsp:sp modelId="{CDB337BA-F86E-544D-AAA8-CC795E65A82D}">
      <dsp:nvSpPr>
        <dsp:cNvPr id="0" name=""/>
        <dsp:cNvSpPr/>
      </dsp:nvSpPr>
      <dsp:spPr>
        <a:xfrm>
          <a:off x="4489251" y="42918"/>
          <a:ext cx="1601390" cy="17715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Automating analyses</a:t>
          </a:r>
          <a:r>
            <a:rPr lang="en-US" sz="1800" kern="1200" baseline="0" dirty="0" smtClean="0"/>
            <a:t> - </a:t>
          </a:r>
          <a:r>
            <a:rPr lang="en-US" sz="1800" kern="1200" dirty="0" smtClean="0"/>
            <a:t>building</a:t>
          </a:r>
          <a:r>
            <a:rPr lang="en-US" sz="1800" kern="1200" baseline="0" dirty="0" smtClean="0"/>
            <a:t> a variant calling workflow</a:t>
          </a:r>
          <a:endParaRPr lang="en-US" sz="1800" kern="1200" dirty="0"/>
        </a:p>
      </dsp:txBody>
      <dsp:txXfrm>
        <a:off x="4536154" y="89821"/>
        <a:ext cx="1507584" cy="1677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A8C4E-E7FA-F341-8E8E-F9B5E9696CEC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AA5C-AF3A-034C-86F8-AC6B27470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C6441-9D56-DF40-9AFB-2BF6C573A3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27B5-E31F-0A45-AFEB-CDD25C5143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4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0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2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37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8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60" y="1529976"/>
            <a:ext cx="7042150" cy="5998324"/>
          </a:xfrm>
          <a:prstGeom prst="rect">
            <a:avLst/>
          </a:prstGeom>
        </p:spPr>
      </p:pic>
      <p:pic>
        <p:nvPicPr>
          <p:cNvPr id="17" name="Picture 16" descr="cyverse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" y="567080"/>
            <a:ext cx="1260282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9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" y="5945999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30688"/>
            <a:ext cx="9144000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5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821" y="1102316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42875" y="2152650"/>
            <a:ext cx="1186180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98055" y="3013883"/>
            <a:ext cx="7553181" cy="1164407"/>
            <a:chOff x="875956" y="2332809"/>
            <a:chExt cx="7553181" cy="1164407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5956" y="2370424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58433" y="2332809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423517" y="4311098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468615" y="42862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888831" y="4316345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19131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428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454525"/>
            <a:ext cx="9144000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73650"/>
            <a:ext cx="9144000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7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Pillar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78655"/>
            <a:ext cx="12192000" cy="6858002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86" y="6066503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5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1" y="5952407"/>
            <a:ext cx="1073378" cy="989167"/>
          </a:xfrm>
          <a:prstGeom prst="rect">
            <a:avLst/>
          </a:prstGeom>
        </p:spPr>
      </p:pic>
      <p:pic>
        <p:nvPicPr>
          <p:cNvPr id="12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76" r:id="rId4"/>
    <p:sldLayoutId id="2147483661" r:id="rId5"/>
    <p:sldLayoutId id="2147483679" r:id="rId6"/>
    <p:sldLayoutId id="2147483678" r:id="rId7"/>
    <p:sldLayoutId id="2147483680" r:id="rId8"/>
    <p:sldLayoutId id="2147483681" r:id="rId9"/>
    <p:sldLayoutId id="2147483682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7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9.png"/><Relationship Id="rId5" Type="http://schemas.microsoft.com/office/2007/relationships/hdphoto" Target="../media/hdphoto4.wdp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microsoft.com/office/2007/relationships/hdphoto" Target="../media/hdphoto3.wdp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Relationship Id="rId9" Type="http://schemas.openxmlformats.org/officeDocument/2006/relationships/image" Target="../media/image50.png"/><Relationship Id="rId10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732" y="2190812"/>
            <a:ext cx="10532533" cy="1056061"/>
          </a:xfrm>
        </p:spPr>
        <p:txBody>
          <a:bodyPr/>
          <a:lstStyle/>
          <a:p>
            <a:r>
              <a:rPr lang="en-US" dirty="0" smtClean="0"/>
              <a:t>CyVerse Overview and Tutorial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05264" y="3365404"/>
            <a:ext cx="8662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42248"/>
                </a:solidFill>
              </a:rPr>
              <a:t>CSHL 2016 Cereal Genomics Course</a:t>
            </a:r>
          </a:p>
          <a:p>
            <a:pPr algn="ctr"/>
            <a:endParaRPr lang="en-US" sz="2400" b="1" dirty="0" smtClean="0">
              <a:solidFill>
                <a:srgbClr val="142248"/>
              </a:solidFill>
            </a:endParaRPr>
          </a:p>
          <a:p>
            <a:pPr algn="ctr"/>
            <a:r>
              <a:rPr lang="en-US" sz="2400" dirty="0" smtClean="0">
                <a:solidFill>
                  <a:srgbClr val="142248"/>
                </a:solidFill>
              </a:rPr>
              <a:t>Jason </a:t>
            </a:r>
            <a:r>
              <a:rPr lang="en-US" sz="2400" dirty="0" smtClean="0">
                <a:solidFill>
                  <a:srgbClr val="142248"/>
                </a:solidFill>
              </a:rPr>
              <a:t>Williams –  Education, Outreach, Training Lead</a:t>
            </a:r>
          </a:p>
          <a:p>
            <a:pPr algn="ctr"/>
            <a:r>
              <a:rPr lang="en-US" dirty="0" smtClean="0">
                <a:solidFill>
                  <a:srgbClr val="142248"/>
                </a:solidFill>
              </a:rPr>
              <a:t>Cold Spring Harbor Laboratory</a:t>
            </a:r>
          </a:p>
          <a:p>
            <a:pPr algn="ctr"/>
            <a:endParaRPr lang="en-US" dirty="0">
              <a:solidFill>
                <a:srgbClr val="142248"/>
              </a:solidFill>
            </a:endParaRPr>
          </a:p>
          <a:p>
            <a:pPr algn="ctr"/>
            <a:r>
              <a:rPr lang="en-US" dirty="0" err="1" smtClean="0">
                <a:solidFill>
                  <a:srgbClr val="142248"/>
                </a:solidFill>
              </a:rPr>
              <a:t>williams@cshl.edu</a:t>
            </a:r>
            <a:r>
              <a:rPr lang="en-US" dirty="0" smtClean="0">
                <a:solidFill>
                  <a:srgbClr val="142248"/>
                </a:solidFill>
              </a:rPr>
              <a:t>                 @</a:t>
            </a:r>
            <a:r>
              <a:rPr lang="en-US" dirty="0" err="1" smtClean="0">
                <a:solidFill>
                  <a:srgbClr val="142248"/>
                </a:solidFill>
              </a:rPr>
              <a:t>JasonWilliamsNY</a:t>
            </a:r>
            <a:endParaRPr lang="en-US" dirty="0">
              <a:solidFill>
                <a:srgbClr val="142248"/>
              </a:solidFill>
            </a:endParaRPr>
          </a:p>
          <a:p>
            <a:pPr lvl="0"/>
            <a:endParaRPr lang="en-US" dirty="0"/>
          </a:p>
        </p:txBody>
      </p:sp>
      <p:pic>
        <p:nvPicPr>
          <p:cNvPr id="10" name="Picture 4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93" y="5094922"/>
            <a:ext cx="278264" cy="2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9793" y="1750409"/>
            <a:ext cx="726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971AB"/>
                </a:solidFill>
              </a:rPr>
              <a:t>We are funded by the National Science Foundation</a:t>
            </a:r>
          </a:p>
        </p:txBody>
      </p:sp>
      <p:pic>
        <p:nvPicPr>
          <p:cNvPr id="6" name="Picture 5" descr="http://www.nsf.gov/images/logos/nsf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83" y="2110147"/>
            <a:ext cx="2443440" cy="245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95801" y="3149059"/>
            <a:ext cx="696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We are your colleagues and collaborators!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$100 Million in investment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Freely available to the community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Spur national/international collaboration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Cite CyVerse: </a:t>
            </a:r>
          </a:p>
          <a:p>
            <a:pPr lvl="1"/>
            <a:r>
              <a:rPr lang="en-US" sz="2800" dirty="0" smtClean="0"/>
              <a:t>	</a:t>
            </a:r>
            <a:r>
              <a:rPr lang="en-US" sz="2800" dirty="0" err="1" smtClean="0">
                <a:solidFill>
                  <a:srgbClr val="F19E1F"/>
                </a:solidFill>
              </a:rPr>
              <a:t>CyVerse.org</a:t>
            </a:r>
            <a:r>
              <a:rPr lang="en-US" sz="2800" dirty="0" smtClean="0">
                <a:solidFill>
                  <a:srgbClr val="F19E1F"/>
                </a:solidFill>
              </a:rPr>
              <a:t>/acknowledge-cite-</a:t>
            </a:r>
            <a:r>
              <a:rPr lang="en-US" sz="2800" dirty="0" err="1" smtClean="0">
                <a:solidFill>
                  <a:srgbClr val="F19E1F"/>
                </a:solidFill>
              </a:rPr>
              <a:t>cyverse</a:t>
            </a:r>
            <a:endParaRPr lang="en-US" sz="4000" dirty="0" smtClean="0">
              <a:solidFill>
                <a:srgbClr val="F19E1F"/>
              </a:solidFill>
            </a:endParaRPr>
          </a:p>
          <a:p>
            <a:pPr lvl="1"/>
            <a:endParaRPr lang="en-US" sz="3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98691" y="4780275"/>
            <a:ext cx="279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DBI-0735191 and DBI-1265383</a:t>
            </a:r>
            <a:endParaRPr lang="en-US" sz="32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16112"/>
            <a:ext cx="12192000" cy="103597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595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Cyberinfrastructure?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198962"/>
            <a:ext cx="3139472" cy="2093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56" y="2198962"/>
            <a:ext cx="3316557" cy="2093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317500" y="4510088"/>
            <a:ext cx="117359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ea typeface="Calibri" charset="0"/>
                <a:cs typeface="Calibri" charset="0"/>
              </a:rPr>
              <a:t>Platforms, tools, datasets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Storage </a:t>
            </a:r>
            <a:r>
              <a:rPr lang="en-US" altLang="en-US" sz="2800" dirty="0">
                <a:ea typeface="Calibri" charset="0"/>
                <a:cs typeface="Calibri" charset="0"/>
              </a:rPr>
              <a:t>and compute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 </a:t>
            </a:r>
            <a:r>
              <a:rPr lang="en-US" altLang="en-US" sz="2800" dirty="0">
                <a:ea typeface="Calibri" charset="0"/>
                <a:cs typeface="Calibri" charset="0"/>
              </a:rPr>
              <a:t>Training and support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4" y="2198962"/>
            <a:ext cx="3222674" cy="210552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2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 stack</a:t>
            </a:r>
            <a:endParaRPr lang="en-US" sz="4800" dirty="0"/>
          </a:p>
        </p:txBody>
      </p:sp>
      <p:pic>
        <p:nvPicPr>
          <p:cNvPr id="9" name="Content Placeholder 3" descr="iPlant Layer_Cak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-241" b="2811"/>
          <a:stretch/>
        </p:blipFill>
        <p:spPr>
          <a:xfrm>
            <a:off x="2853855" y="1623687"/>
            <a:ext cx="6366057" cy="4512471"/>
          </a:xfrm>
          <a:prstGeom prst="rect">
            <a:avLst/>
          </a:prstGeom>
          <a:ln w="12700" cmpd="sng">
            <a:noFill/>
          </a:ln>
          <a:effectLst>
            <a:outerShdw blurRad="152400" dist="889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0" name="Left Arrow 9"/>
          <p:cNvSpPr/>
          <p:nvPr/>
        </p:nvSpPr>
        <p:spPr>
          <a:xfrm>
            <a:off x="9090059" y="203057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8403" y="1877935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Ready to use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Platforms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9090059" y="5108855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5580" y="4961500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Foundational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Capabilities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9090059" y="413206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5796" y="4023945"/>
            <a:ext cx="18231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Established CI Components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9090059" y="3108263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35026" y="2955628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Extensible Services 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3" name="Shape 195"/>
          <p:cNvSpPr/>
          <p:nvPr/>
        </p:nvSpPr>
        <p:spPr>
          <a:xfrm rot="16200000">
            <a:off x="-248191" y="3673763"/>
            <a:ext cx="40016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008F00"/>
                </a:solidFill>
              </a:defRPr>
            </a:lvl1pPr>
          </a:lstStyle>
          <a:p>
            <a:r>
              <a:rPr sz="2600" dirty="0">
                <a:solidFill>
                  <a:srgbClr val="F19E1F"/>
                </a:solidFill>
              </a:rPr>
              <a:t>Ease of Use</a:t>
            </a:r>
          </a:p>
        </p:txBody>
      </p:sp>
      <p:sp>
        <p:nvSpPr>
          <p:cNvPr id="24" name="Shape 197"/>
          <p:cNvSpPr/>
          <p:nvPr/>
        </p:nvSpPr>
        <p:spPr>
          <a:xfrm>
            <a:off x="1992210" y="1585591"/>
            <a:ext cx="215899" cy="43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"/>
                </a:moveTo>
                <a:lnTo>
                  <a:pt x="10800" y="0"/>
                </a:lnTo>
                <a:lnTo>
                  <a:pt x="21600" y="1670"/>
                </a:lnTo>
                <a:lnTo>
                  <a:pt x="16200" y="167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670"/>
                </a:lnTo>
                <a:close/>
              </a:path>
            </a:pathLst>
          </a:custGeom>
          <a:solidFill>
            <a:srgbClr val="F19E1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06"/>
          <p:cNvSpPr/>
          <p:nvPr/>
        </p:nvSpPr>
        <p:spPr>
          <a:xfrm>
            <a:off x="2208110" y="1669699"/>
            <a:ext cx="207064" cy="4408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30"/>
                </a:moveTo>
                <a:lnTo>
                  <a:pt x="10800" y="21600"/>
                </a:lnTo>
                <a:lnTo>
                  <a:pt x="21600" y="19930"/>
                </a:lnTo>
                <a:lnTo>
                  <a:pt x="16200" y="19930"/>
                </a:lnTo>
                <a:lnTo>
                  <a:pt x="16200" y="0"/>
                </a:lnTo>
                <a:lnTo>
                  <a:pt x="5400" y="0"/>
                </a:lnTo>
                <a:lnTo>
                  <a:pt x="5400" y="19930"/>
                </a:lnTo>
                <a:close/>
              </a:path>
            </a:pathLst>
          </a:custGeom>
          <a:solidFill>
            <a:srgbClr val="0971AB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531B93"/>
                </a:solidFill>
              </a:defRPr>
            </a:pPr>
            <a:endParaRPr>
              <a:solidFill>
                <a:srgbClr val="0971AB"/>
              </a:solidFill>
            </a:endParaRPr>
          </a:p>
        </p:txBody>
      </p:sp>
      <p:sp>
        <p:nvSpPr>
          <p:cNvPr id="26" name="Shape 207"/>
          <p:cNvSpPr/>
          <p:nvPr/>
        </p:nvSpPr>
        <p:spPr>
          <a:xfrm rot="5383027">
            <a:off x="670443" y="3635931"/>
            <a:ext cx="400165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531B93"/>
                </a:solidFill>
              </a:defRPr>
            </a:lvl1pPr>
          </a:lstStyle>
          <a:p>
            <a:r>
              <a:rPr sz="2600" dirty="0">
                <a:solidFill>
                  <a:srgbClr val="0971AB"/>
                </a:solidFill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8499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8962" y="3422954"/>
            <a:ext cx="11294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971AB"/>
                </a:solidFill>
                <a:latin typeface="Effra" panose="02000506080000020004" pitchFamily="2" charset="0"/>
              </a:rPr>
              <a:t>CyVerse is a collaborative virtual organization</a:t>
            </a:r>
            <a:endParaRPr lang="en-US" sz="4400" b="1" dirty="0">
              <a:solidFill>
                <a:srgbClr val="0971AB"/>
              </a:solidFill>
              <a:latin typeface="Effra" panose="0200050608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41" y="1527960"/>
            <a:ext cx="3194714" cy="152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8" y="1492340"/>
            <a:ext cx="1606741" cy="1743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45" y="1411874"/>
            <a:ext cx="2491202" cy="19041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450" y="1458282"/>
            <a:ext cx="2815738" cy="15838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Institutions</a:t>
            </a:r>
            <a:endParaRPr lang="en-US" sz="4800" dirty="0"/>
          </a:p>
        </p:txBody>
      </p:sp>
      <p:pic>
        <p:nvPicPr>
          <p:cNvPr id="1032" name="Picture 8" descr="https://upload.wikimedia.org/wikipedia/en/thumb/3/3e/University_of_Warwick_logo_2015_with_descriptor.svg/1280px-University_of_Warwick_logo_2015_with_descriptor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30" y="4724277"/>
            <a:ext cx="1004738" cy="6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globaleducationcy.com/wp-content/uploads/2014/06/university-of-liverpool-bann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297" y="4469876"/>
            <a:ext cx="2686367" cy="10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en/thumb/f/ff/University_of_Nottingham.svg/586px-University_of_Nottingham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57" y="5608151"/>
            <a:ext cx="1825108" cy="73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elixir-uk.org/ELIXIR-UK/images/bbsrc_logo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01" y="5021390"/>
            <a:ext cx="2669508" cy="7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4951" y="5685405"/>
            <a:ext cx="304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mtClean="0"/>
              <a:t>CyVerse UK</a:t>
            </a:r>
            <a:endParaRPr lang="en-US" sz="2000" b="1" i="1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85" y="4469876"/>
            <a:ext cx="1206173" cy="1027388"/>
          </a:xfrm>
          <a:prstGeom prst="rect">
            <a:avLst/>
          </a:prstGeom>
        </p:spPr>
      </p:pic>
      <p:pic>
        <p:nvPicPr>
          <p:cNvPr id="1026" name="Picture 2" descr="https://upload.wikimedia.org/wikipedia/commons/3/34/Earlham_Institute_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94" y="5564863"/>
            <a:ext cx="1929831" cy="5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3"/>
    </mc:Choice>
    <mc:Fallback xmlns="">
      <p:transition spd="slow" advTm="597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55170" y="2222500"/>
            <a:ext cx="8313058" cy="38753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We strive to be the </a:t>
            </a:r>
            <a:r>
              <a:rPr lang="en-US" sz="3800" b="1" dirty="0" smtClean="0">
                <a:solidFill>
                  <a:srgbClr val="D96728"/>
                </a:solidFill>
              </a:rPr>
              <a:t>CI Lego blocks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Danish 'leg </a:t>
            </a:r>
            <a:r>
              <a:rPr lang="en-US" sz="3800" dirty="0" err="1" smtClean="0">
                <a:solidFill>
                  <a:srgbClr val="000000"/>
                </a:solidFill>
              </a:rPr>
              <a:t>godt</a:t>
            </a:r>
            <a:r>
              <a:rPr lang="en-US" sz="3800" dirty="0" smtClean="0">
                <a:solidFill>
                  <a:srgbClr val="000000"/>
                </a:solidFill>
              </a:rPr>
              <a:t>' - '</a:t>
            </a:r>
            <a:r>
              <a:rPr lang="en-US" sz="3800" b="1" dirty="0" smtClean="0">
                <a:solidFill>
                  <a:srgbClr val="000000"/>
                </a:solidFill>
              </a:rPr>
              <a:t>play well</a:t>
            </a:r>
            <a:r>
              <a:rPr lang="en-US" sz="3800" dirty="0" smtClean="0">
                <a:solidFill>
                  <a:srgbClr val="000000"/>
                </a:solidFill>
              </a:rPr>
              <a:t>’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Also translates as '</a:t>
            </a:r>
            <a:r>
              <a:rPr lang="en-US" sz="3800" b="1" dirty="0" smtClean="0"/>
              <a:t>I put together</a:t>
            </a:r>
            <a:r>
              <a:rPr lang="en-US" sz="3800" dirty="0" smtClean="0"/>
              <a:t>' in Latin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If a solution is not available you can craft your own using CyVerse CI components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28" y="1463711"/>
            <a:ext cx="2712828" cy="20142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228" y="3691417"/>
            <a:ext cx="2692401" cy="2217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25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233" y="1151286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ffra" panose="02000506080000020004" pitchFamily="2" charset="0"/>
              </a:rPr>
              <a:t>Data Store </a:t>
            </a:r>
            <a:endParaRPr lang="en-US" sz="3600" dirty="0">
              <a:latin typeface="Effra" panose="0200050608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327" y="3568793"/>
            <a:ext cx="78149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Initial 100 GB allocation – TB allocations available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Automatic data backup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Easy upload /download and sharing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651" y="2382493"/>
            <a:ext cx="89459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resources you need to share and manage data with your lab, colleagues and community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827819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8886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Discovery Environment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Hundreds of bioinformatics Apps in an easy-to-use interface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484276" y="3421297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0" y="115128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4760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Atmosphere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Cloud computing for the life sciences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9645" y="3460526"/>
            <a:ext cx="101774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" y="1287670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5171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Science APIs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customize CyVerse</a:t>
            </a:r>
            <a:r>
              <a:rPr lang="en-US" sz="2400" i="1" dirty="0" smtClean="0"/>
              <a:t> </a:t>
            </a:r>
            <a:r>
              <a:rPr lang="en-US" sz="2400" dirty="0" smtClean="0"/>
              <a:t>resources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6695" y="3435132"/>
            <a:ext cx="106353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Science-as-a-service platform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Define </a:t>
            </a:r>
            <a:r>
              <a:rPr lang="en-US" sz="2800" dirty="0"/>
              <a:t>your own compute, and storage </a:t>
            </a:r>
            <a:r>
              <a:rPr lang="en-US" sz="2800" dirty="0" smtClean="0"/>
              <a:t>resources (local and </a:t>
            </a:r>
            <a:r>
              <a:rPr lang="en-US" sz="2800" i="1" dirty="0" smtClean="0"/>
              <a:t>CyVerse</a:t>
            </a:r>
            <a:r>
              <a:rPr lang="en-US" sz="28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Build </a:t>
            </a:r>
            <a:r>
              <a:rPr lang="en-US" sz="2800" dirty="0"/>
              <a:t>your own app store of scientific codes and workflows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8" y="1151286"/>
            <a:ext cx="1926905" cy="12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233" y="1151286"/>
            <a:ext cx="517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DNA Subway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Educational workflows for Genomes, DNA Barcoding,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59575" y="3384832"/>
            <a:ext cx="107324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Commonly used bioinformatics tools in streamlined workflows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Teach important concepts in biology and bioinformatics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Inquiry-based experiments for novel discovery and publication of data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" y="1453243"/>
            <a:ext cx="1577993" cy="1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6553"/>
            <a:ext cx="9144000" cy="1056061"/>
          </a:xfrm>
        </p:spPr>
        <p:txBody>
          <a:bodyPr/>
          <a:lstStyle/>
          <a:p>
            <a:r>
              <a:rPr lang="en-US" dirty="0" smtClean="0"/>
              <a:t>Slides and Tutorials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50127" y="3776241"/>
            <a:ext cx="9144000" cy="512762"/>
          </a:xfrm>
        </p:spPr>
        <p:txBody>
          <a:bodyPr/>
          <a:lstStyle/>
          <a:p>
            <a:r>
              <a:rPr lang="en-US" sz="4800" dirty="0" err="1" smtClean="0"/>
              <a:t>www.cyverse.org</a:t>
            </a:r>
            <a:r>
              <a:rPr lang="en-US" sz="4800" dirty="0" smtClean="0"/>
              <a:t>/cereal2016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33" y="168074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2772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Bisque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Image analysis, management, and metadata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14121" y="3435132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Secure </a:t>
            </a:r>
            <a:r>
              <a:rPr lang="en-US" sz="2800" dirty="0"/>
              <a:t>image storage, analysis, and data management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</a:t>
            </a:r>
            <a:r>
              <a:rPr lang="en-US" sz="2800" dirty="0" smtClean="0"/>
              <a:t>ntegrate </a:t>
            </a:r>
            <a:r>
              <a:rPr lang="en-US" sz="2800" dirty="0"/>
              <a:t>existing applications or create new </a:t>
            </a:r>
            <a:r>
              <a:rPr lang="en-US" sz="2800" dirty="0" smtClean="0"/>
              <a:t>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Custom </a:t>
            </a:r>
            <a:r>
              <a:rPr lang="en-US" sz="2800" dirty="0"/>
              <a:t>visualization and image handling routines and APIs</a:t>
            </a: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" y="1076827"/>
            <a:ext cx="1784991" cy="1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003" y="2117456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Getting Data </a:t>
            </a:r>
            <a:r>
              <a:rPr lang="en-US" sz="6000" smtClean="0"/>
              <a:t>into CyVerse</a:t>
            </a:r>
            <a:endParaRPr lang="en-US" sz="6000" dirty="0" smtClean="0"/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92" y="3328253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582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 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407" y="2496525"/>
            <a:ext cx="963020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Store any type of file related to your research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Move files seamlessly between CyVerse platforms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Automate file transfers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Share files with lab members, collaborators, and communities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04253"/>
            <a:ext cx="564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872" y="2359969"/>
            <a:ext cx="337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Command line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1530" y="2359969"/>
            <a:ext cx="3562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Point-and-click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5089848" y="4074925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46" y="3312262"/>
            <a:ext cx="2998367" cy="1544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8861355" y="4992411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ffra" panose="02000506080000020004" pitchFamily="2" charset="0"/>
              </a:rPr>
              <a:t>iCommands             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1462952"/>
            <a:ext cx="328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Multiple ways to access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08" y="4992411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Effra" panose="02000506080000020004" pitchFamily="2" charset="0"/>
              </a:rPr>
              <a:t>Cyberduck                                     </a:t>
            </a:r>
            <a:r>
              <a:rPr lang="en-US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2" y="3285651"/>
            <a:ext cx="1570771" cy="1570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03" y="3312262"/>
            <a:ext cx="3114325" cy="161171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3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71078"/>
            <a:ext cx="7171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67377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Simple upload/download for small files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Bulk upload files and folders (&lt;10GB)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Import from URL (no size limit)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Covers most upload/download sharing needs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Some size/speed limitations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34" y="1966298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5115" y="771078"/>
            <a:ext cx="349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Cyberduck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9041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Drag and drop files and folders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No size limit, file editing/previews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Easy Desktop functionality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More like desktop file systems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permissions/metadata control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67" y="1951299"/>
            <a:ext cx="3868158" cy="24047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4037" y="740567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iCommands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207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Full flexibility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Ability to script and automate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Access from terminal/server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81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Customizability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8446" y="5345250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Requires some command line expertise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00" y="1965530"/>
            <a:ext cx="3981355" cy="218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59579"/>
            <a:ext cx="991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Cyberduck</a:t>
            </a:r>
            <a:r>
              <a:rPr lang="en-US" sz="4800" dirty="0" smtClean="0"/>
              <a:t> and </a:t>
            </a:r>
            <a:r>
              <a:rPr lang="en-US" sz="4800" smtClean="0"/>
              <a:t>iCommands Demo</a:t>
            </a:r>
            <a:endParaRPr lang="en-US" sz="48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311925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05185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</a:t>
            </a:r>
          </a:p>
          <a:p>
            <a:pPr algn="ctr"/>
            <a:endParaRPr lang="en-US" sz="4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7" y="357783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4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0283" y="4355325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4" y="1796155"/>
            <a:ext cx="2493819" cy="2124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2422" y="1719725"/>
            <a:ext cx="82703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971AB"/>
                </a:solidFill>
              </a:rPr>
              <a:t>Vision:</a:t>
            </a:r>
          </a:p>
          <a:p>
            <a:r>
              <a:rPr lang="en-US" sz="2800" dirty="0" smtClean="0"/>
              <a:t>Transforming science through data-driven discovery</a:t>
            </a:r>
          </a:p>
          <a:p>
            <a:endParaRPr lang="en-US" sz="2800" dirty="0">
              <a:solidFill>
                <a:srgbClr val="0971AB"/>
              </a:solidFill>
            </a:endParaRPr>
          </a:p>
          <a:p>
            <a:r>
              <a:rPr lang="en-US" sz="2800" dirty="0" smtClean="0">
                <a:solidFill>
                  <a:srgbClr val="0971AB"/>
                </a:solidFill>
              </a:rPr>
              <a:t>Mission:</a:t>
            </a:r>
          </a:p>
          <a:p>
            <a:r>
              <a:rPr lang="en-US" sz="2800" dirty="0" smtClean="0"/>
              <a:t>Design, develop, deploy, and expand a national </a:t>
            </a:r>
            <a:r>
              <a:rPr lang="en-US" sz="2800" dirty="0" smtClean="0">
                <a:solidFill>
                  <a:srgbClr val="F19E1F"/>
                </a:solidFill>
              </a:rPr>
              <a:t>cyberinfrastructure</a:t>
            </a:r>
            <a:r>
              <a:rPr lang="en-US" sz="2800" dirty="0" smtClean="0"/>
              <a:t> for life science research, and train scientists in its use</a:t>
            </a:r>
          </a:p>
          <a:p>
            <a:endParaRPr lang="en-US" sz="2800" dirty="0"/>
          </a:p>
          <a:p>
            <a:pPr algn="ctr"/>
            <a:r>
              <a:rPr lang="en-US" sz="2800" dirty="0" smtClean="0">
                <a:solidFill>
                  <a:srgbClr val="0971AB"/>
                </a:solidFill>
              </a:rPr>
              <a:t>More than 30K users, PB of data, and hundreds of publications, courses, and discoveries</a:t>
            </a:r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16112"/>
            <a:ext cx="12192000" cy="103597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086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61253" y="3409642"/>
            <a:ext cx="49509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Upload / Download files and folders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 via URL (Public 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files/folders with other users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1803" y="2474507"/>
            <a:ext cx="118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Data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8373" y="1019812"/>
            <a:ext cx="182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Manage data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ight Arrow 16"/>
          <p:cNvSpPr/>
          <p:nvPr/>
        </p:nvSpPr>
        <p:spPr>
          <a:xfrm>
            <a:off x="5963189" y="2523650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98" y="2471193"/>
            <a:ext cx="736600" cy="7112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82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1250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Apps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320" y="3445446"/>
            <a:ext cx="50683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Run hundreds of bioinformatics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Build automated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Modify Apps or integrate new ones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527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Analyze data and customize Applications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2867759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505853"/>
            <a:ext cx="749300" cy="7366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206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Analyses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253" y="3332642"/>
            <a:ext cx="47793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Monitor job status and find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Cancel jobs or re-launch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Detailed job history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8535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View history, find results, reproduce analyses, optimize parameters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3182393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485550"/>
            <a:ext cx="749300" cy="6858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033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035814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 Demo</a:t>
            </a:r>
          </a:p>
          <a:p>
            <a:pPr algn="ctr"/>
            <a:endParaRPr lang="en-US" sz="4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524197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311411" y="1633917"/>
            <a:ext cx="707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Demo analysis – sequence alignment using MUSCLE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3885403"/>
            <a:ext cx="7566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View sample data in Data Store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Launch a job using the MUSCLE sequence alignment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Monitor the job progress and view results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11411" y="2622635"/>
            <a:ext cx="1070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Effra" panose="02000506080000020004" pitchFamily="2" charset="0"/>
              </a:rPr>
              <a:t>Task: </a:t>
            </a:r>
            <a:r>
              <a:rPr lang="en-US" sz="2400" dirty="0" smtClean="0">
                <a:latin typeface="Effra" panose="02000506080000020004" pitchFamily="2" charset="0"/>
              </a:rPr>
              <a:t>Take unaligned DNA sequences in FASTA format and create a multiple alignment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" y="875219"/>
            <a:ext cx="1196577" cy="10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101128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22" y="3370483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0957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Access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7" y="99738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379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Image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3074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9" y="2927332"/>
            <a:ext cx="2395949" cy="1493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830" y="3137172"/>
            <a:ext cx="933005" cy="933005"/>
          </a:xfrm>
          <a:prstGeom prst="rect">
            <a:avLst/>
          </a:prstGeom>
        </p:spPr>
      </p:pic>
      <p:pic>
        <p:nvPicPr>
          <p:cNvPr id="3076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10" y="26753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225612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35917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/>
          <p:cNvSpPr/>
          <p:nvPr/>
        </p:nvSpPr>
        <p:spPr>
          <a:xfrm rot="16200000">
            <a:off x="2712595" y="1266150"/>
            <a:ext cx="630465" cy="1920116"/>
          </a:xfrm>
          <a:prstGeom prst="curvedLeft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6728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rot="16200000" flipH="1">
            <a:off x="2890637" y="4287144"/>
            <a:ext cx="630465" cy="1920116"/>
          </a:xfrm>
          <a:prstGeom prst="curvedLeft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3A4B8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8108298">
            <a:off x="4840868" y="2690210"/>
            <a:ext cx="291649" cy="866188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5769" y="212460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(file)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85897" y="4840397"/>
            <a:ext cx="21723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Document(s) (file)</a:t>
            </a:r>
          </a:p>
          <a:p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 rot="14653378">
            <a:off x="6932708" y="1853328"/>
            <a:ext cx="328373" cy="1618885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09" y="431227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76" y="37441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49" y="4480196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47" y="1457816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Down Arrow 28"/>
          <p:cNvSpPr/>
          <p:nvPr/>
        </p:nvSpPr>
        <p:spPr>
          <a:xfrm rot="18343109">
            <a:off x="7020873" y="3682571"/>
            <a:ext cx="328373" cy="1618885"/>
          </a:xfrm>
          <a:prstGeom prst="downArrow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1743" y="4334377"/>
            <a:ext cx="192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Original 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79991" y="2673121"/>
            <a:ext cx="320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Complete clone (files/data)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 rot="14563238">
            <a:off x="4844244" y="3718995"/>
            <a:ext cx="291649" cy="866188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79991" y="5713812"/>
            <a:ext cx="301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Copied Document(s) (file)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5" grpId="0" animBg="1"/>
      <p:bldP spid="7" grpId="0"/>
      <p:bldP spid="23" grpId="0"/>
      <p:bldP spid="24" grpId="0" animBg="1"/>
      <p:bldP spid="29" grpId="0" animBg="1"/>
      <p:bldP spid="31" grpId="0"/>
      <p:bldP spid="32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411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Instance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80" y="4556521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loud 33"/>
          <p:cNvSpPr/>
          <p:nvPr/>
        </p:nvSpPr>
        <p:spPr>
          <a:xfrm>
            <a:off x="149087" y="1746047"/>
            <a:ext cx="5116979" cy="3442183"/>
          </a:xfrm>
          <a:prstGeom prst="cloud">
            <a:avLst/>
          </a:prstGeom>
          <a:solidFill>
            <a:schemeClr val="bg1"/>
          </a:solidFill>
          <a:ln w="38100" cap="flat" cmpd="sng" algn="ctr">
            <a:solidFill>
              <a:srgbClr val="0971AB"/>
            </a:solidFill>
            <a:prstDash val="solid"/>
            <a:headEnd type="none" w="med" len="med"/>
            <a:tailEnd type="none" w="med" len="med"/>
          </a:ln>
          <a:effectLst>
            <a:outerShdw blurRad="40005" dist="19939" dir="5400000" algn="tl" rotWithShape="0">
              <a:schemeClr val="bg1">
                <a:alpha val="38000"/>
              </a:schemeClr>
            </a:outerShdw>
          </a:effectLst>
        </p:spPr>
        <p:txBody>
          <a:bodyPr wrap="none" lIns="0" tIns="0" rIns="0" bIns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ysClr val="windowText" lastClr="000000"/>
              </a:solidFill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566" y="5204825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971AB"/>
                </a:solidFill>
              </a:rPr>
              <a:t>CyVerse Cloud</a:t>
            </a:r>
            <a:endParaRPr lang="en-US" sz="3200" b="1" dirty="0">
              <a:solidFill>
                <a:srgbClr val="0971AB"/>
              </a:solidFill>
            </a:endParaRPr>
          </a:p>
        </p:txBody>
      </p:sp>
      <p:pic>
        <p:nvPicPr>
          <p:cNvPr id="4098" name="Picture 2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34" y="2933466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6" y="2480805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6" y="364564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1" y="368318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59" y="298192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03" y="2246106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69" y="23827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48" y="3912241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54" y="316534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5" y="3378839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93" y="2246106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969" y="25351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Down Arrow 44"/>
          <p:cNvSpPr/>
          <p:nvPr/>
        </p:nvSpPr>
        <p:spPr>
          <a:xfrm rot="15469298">
            <a:off x="4881237" y="1804457"/>
            <a:ext cx="493908" cy="1123840"/>
          </a:xfrm>
          <a:prstGeom prst="downArrow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39" y="151203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39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45" y="2139773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71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77" y="2127281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48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67" y="165055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6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05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90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9" y="2084653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52305" y="1096029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0971AB"/>
                </a:solidFill>
              </a:rPr>
              <a:t>+</a:t>
            </a:r>
            <a:endParaRPr lang="en-US" dirty="0">
              <a:solidFill>
                <a:srgbClr val="0971AB"/>
              </a:solidFill>
            </a:endParaRPr>
          </a:p>
        </p:txBody>
      </p:sp>
      <p:pic>
        <p:nvPicPr>
          <p:cNvPr id="62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076" y="1455139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65" y="18155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Down Arrow 65"/>
          <p:cNvSpPr/>
          <p:nvPr/>
        </p:nvSpPr>
        <p:spPr>
          <a:xfrm>
            <a:off x="8696242" y="3392065"/>
            <a:ext cx="515610" cy="983984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707420" y="2804527"/>
            <a:ext cx="4390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(Disk + CPU + Memory) + (Image)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6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80" y="4595668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119392" y="5666378"/>
            <a:ext cx="3347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971AB"/>
                </a:solidFill>
              </a:rPr>
              <a:t>Atmosphere</a:t>
            </a:r>
            <a:r>
              <a:rPr lang="en-US" sz="2800" b="1" dirty="0" smtClean="0">
                <a:solidFill>
                  <a:srgbClr val="03A4B8"/>
                </a:solidFill>
              </a:rPr>
              <a:t> </a:t>
            </a:r>
            <a:r>
              <a:rPr lang="en-US" sz="2800" b="1" dirty="0" smtClean="0">
                <a:solidFill>
                  <a:srgbClr val="D96728"/>
                </a:solidFill>
              </a:rPr>
              <a:t>Instance</a:t>
            </a:r>
          </a:p>
          <a:p>
            <a:pPr algn="ctr"/>
            <a:r>
              <a:rPr lang="en-US" sz="2800" b="1" dirty="0" smtClean="0">
                <a:solidFill>
                  <a:srgbClr val="0971AB"/>
                </a:solidFill>
              </a:rPr>
              <a:t>(virtual machine)</a:t>
            </a:r>
            <a:endParaRPr lang="en-US" sz="2800" b="1" dirty="0">
              <a:solidFill>
                <a:srgbClr val="0971AB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53222" y="4814609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128.196.34.158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71" name="Picture 70" descr="RealVNC-4.1.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08357"/>
            <a:ext cx="513464" cy="479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8536" y="4716866"/>
            <a:ext cx="988805" cy="5092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66" grpId="0" animBg="1"/>
      <p:bldP spid="67" grpId="0"/>
      <p:bldP spid="69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Atmosphere Overview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45086" y="1077675"/>
            <a:ext cx="10532283" cy="404742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Largest, easiest to use cloud for </a:t>
            </a: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Life Sciences</a:t>
            </a:r>
            <a:endParaRPr lang="en-US" dirty="0">
              <a:solidFill>
                <a:srgbClr val="F19E1F"/>
              </a:solidFill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83118" y="4809483"/>
            <a:ext cx="8312420" cy="226804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Choose an existing image or customize</a:t>
            </a:r>
          </a:p>
          <a:p>
            <a:r>
              <a:rPr lang="en-US" sz="2400" dirty="0" smtClean="0">
                <a:latin typeface="Calibri"/>
                <a:cs typeface="Calibri"/>
              </a:rPr>
              <a:t>Instances up to 16-Core / 128 GB RAM</a:t>
            </a:r>
          </a:p>
          <a:p>
            <a:r>
              <a:rPr lang="en-US" sz="2400" dirty="0" smtClean="0">
                <a:latin typeface="Calibri"/>
                <a:cs typeface="Calibri"/>
              </a:rPr>
              <a:t>Access via shell or VNC</a:t>
            </a:r>
          </a:p>
          <a:p>
            <a:r>
              <a:rPr lang="en-US" sz="2400" dirty="0" smtClean="0">
                <a:latin typeface="Calibri"/>
                <a:cs typeface="Calibri"/>
              </a:rPr>
              <a:t>Share you image with selected users, or make them public 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06" y="1601683"/>
            <a:ext cx="6475845" cy="30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16112"/>
            <a:ext cx="12192000" cy="103597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Apologies...</a:t>
            </a:r>
            <a:endParaRPr lang="en-US" sz="5400" dirty="0"/>
          </a:p>
        </p:txBody>
      </p:sp>
      <p:pic>
        <p:nvPicPr>
          <p:cNvPr id="6" name="Picture 4" descr="http://ritabay.files.wordpress.com/2013/01/road-map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4" y="1959468"/>
            <a:ext cx="3242205" cy="37479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69063" y="2679300"/>
            <a:ext cx="623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“I </a:t>
            </a:r>
            <a:r>
              <a:rPr lang="en-US" sz="3600" dirty="0"/>
              <a:t>had the feeling I have been exposed to many bioinformatics tools but I would be unable to use any of them on my own</a:t>
            </a:r>
            <a:r>
              <a:rPr lang="en-US" sz="3600" dirty="0" smtClean="0"/>
              <a:t>.”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6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1411" y="1633917"/>
            <a:ext cx="6977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Cloud computing for life sciences: sample use cases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4639" y="2497723"/>
            <a:ext cx="10570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Run the software and data that are monopolizing your laptop/desktop</a:t>
            </a:r>
          </a:p>
          <a:p>
            <a:r>
              <a:rPr lang="en-US" sz="2400" dirty="0" smtClean="0">
                <a:latin typeface="Effra" panose="02000506080000020004" pitchFamily="2" charset="0"/>
              </a:rPr>
              <a:t> </a:t>
            </a: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Use desktop enabled images to run visually oriented programs (GUI)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SUDO access – manage complex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Uniform computing setups for your lab, collaborators, and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Make your own software available to a larger user community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0632" y="1921513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 Demo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96" y="3336337"/>
            <a:ext cx="2550803" cy="14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1411" y="1633917"/>
            <a:ext cx="458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Cloud computing for life sciences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717" y="2245130"/>
            <a:ext cx="9935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Effra" panose="02000506080000020004" pitchFamily="2" charset="0"/>
              </a:rPr>
              <a:t>Windows		 	Mac			Linux</a:t>
            </a:r>
            <a:endParaRPr lang="en-US" sz="4800" dirty="0">
              <a:latin typeface="Effra" panose="0200050608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3487888" y="426409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7470882" y="421748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0520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158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82648" y="3570276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6" y="340173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30" y="343569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94" y="3488211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93" y="4487454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5894460" y="4479906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22" y="4493338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0033789" y="4485790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30" name="Picture 6" descr="http://ged.msu.edu/angus/_images/windows-putty-lyorn-log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0" y="4432995"/>
            <a:ext cx="934042" cy="5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68538" y="4467347"/>
            <a:ext cx="10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Effra" panose="02000506080000020004" pitchFamily="2" charset="0"/>
              </a:rPr>
              <a:t>PuTTY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9253" y="5487049"/>
            <a:ext cx="8152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ffra" panose="02000506080000020004" pitchFamily="2" charset="0"/>
              </a:rPr>
              <a:t>VNC Viewer</a:t>
            </a:r>
            <a:r>
              <a:rPr lang="en-US" sz="2800" dirty="0" smtClean="0">
                <a:latin typeface="Effra" panose="02000506080000020004" pitchFamily="2" charset="0"/>
              </a:rPr>
              <a:t>: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www.realvnc.com/download/viewer</a:t>
            </a:r>
          </a:p>
          <a:p>
            <a:r>
              <a:rPr lang="en-US" sz="2800" dirty="0" err="1" smtClean="0">
                <a:latin typeface="Effra" panose="02000506080000020004" pitchFamily="2" charset="0"/>
              </a:rPr>
              <a:t>PuTTy</a:t>
            </a:r>
            <a:r>
              <a:rPr lang="en-US" sz="2800" dirty="0" smtClean="0">
                <a:latin typeface="Effra" panose="02000506080000020004" pitchFamily="2" charset="0"/>
              </a:rPr>
              <a:t>:	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www.putty.org</a:t>
            </a:r>
            <a:endParaRPr lang="en-US" sz="2800" dirty="0">
              <a:solidFill>
                <a:srgbClr val="F19E1F"/>
              </a:solidFill>
              <a:latin typeface="Effra" panose="02000506080000020004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4228" y="478093"/>
            <a:ext cx="456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971AB"/>
                </a:solidFill>
                <a:latin typeface="+mj-lt"/>
                <a:cs typeface="Calibri" pitchFamily="34" charset="0"/>
              </a:rPr>
              <a:t>Where to go from here:</a:t>
            </a:r>
            <a:endParaRPr lang="en-US" sz="3600" b="1" i="1" dirty="0">
              <a:solidFill>
                <a:srgbClr val="0971AB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2357" y="1348800"/>
            <a:ext cx="4305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971AB"/>
                </a:solidFill>
              </a:rPr>
              <a:t>Learning Center</a:t>
            </a:r>
          </a:p>
          <a:p>
            <a:endParaRPr lang="en-US" sz="3200" dirty="0" smtClean="0"/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Get Started Guide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Tutorials and Videos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Documentation</a:t>
            </a:r>
          </a:p>
          <a:p>
            <a:pPr marL="742950" lvl="1" indent="-28575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>
                <a:solidFill>
                  <a:srgbClr val="0971AB"/>
                </a:solidFill>
              </a:rPr>
              <a:t>Upcoming Events</a:t>
            </a:r>
          </a:p>
          <a:p>
            <a:endParaRPr lang="en-US" sz="3200" dirty="0" smtClean="0">
              <a:solidFill>
                <a:srgbClr val="03A4B8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Workshops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Webinars</a:t>
            </a:r>
          </a:p>
          <a:p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52" y="1348800"/>
            <a:ext cx="3887450" cy="46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420829" y="4371561"/>
            <a:ext cx="1097496" cy="1033196"/>
          </a:xfrm>
          <a:prstGeom prst="rect">
            <a:avLst/>
          </a:prstGeom>
          <a:noFill/>
          <a:ln w="38100" cmpd="sng">
            <a:solidFill>
              <a:srgbClr val="D967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1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6553"/>
            <a:ext cx="9144000" cy="1056061"/>
          </a:xfrm>
        </p:spPr>
        <p:txBody>
          <a:bodyPr/>
          <a:lstStyle/>
          <a:p>
            <a:r>
              <a:rPr lang="en-US" dirty="0" smtClean="0"/>
              <a:t>Slides and Tutorials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50127" y="3776241"/>
            <a:ext cx="9144000" cy="512762"/>
          </a:xfrm>
        </p:spPr>
        <p:txBody>
          <a:bodyPr/>
          <a:lstStyle/>
          <a:p>
            <a:r>
              <a:rPr lang="en-US" sz="4800" dirty="0" err="1" smtClean="0"/>
              <a:t>www.cyverse.org</a:t>
            </a:r>
            <a:r>
              <a:rPr lang="en-US" sz="4800" dirty="0" smtClean="0"/>
              <a:t>/cereal2016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33" y="168074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8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16112"/>
            <a:ext cx="12192000" cy="103597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There is help (lots)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98" y="3693024"/>
            <a:ext cx="4404686" cy="2410030"/>
          </a:xfrm>
          <a:prstGeom prst="rect">
            <a:avLst/>
          </a:prstGeom>
          <a:ln>
            <a:solidFill>
              <a:srgbClr val="0971AB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0" y="2200316"/>
            <a:ext cx="4528448" cy="2858764"/>
          </a:xfrm>
          <a:prstGeom prst="rect">
            <a:avLst/>
          </a:prstGeom>
          <a:ln>
            <a:solidFill>
              <a:srgbClr val="0971AB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16" y="4926216"/>
            <a:ext cx="903530" cy="1007548"/>
          </a:xfrm>
          <a:prstGeom prst="rect">
            <a:avLst/>
          </a:prstGeom>
          <a:ln>
            <a:solidFill>
              <a:srgbClr val="0971AB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210" y="5393885"/>
            <a:ext cx="698099" cy="508549"/>
          </a:xfrm>
          <a:prstGeom prst="rect">
            <a:avLst/>
          </a:prstGeom>
          <a:ln>
            <a:solidFill>
              <a:srgbClr val="0971AB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70" y="1956048"/>
            <a:ext cx="3239472" cy="2419607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23157" y="1366072"/>
            <a:ext cx="4761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CyVerse Workshops can come </a:t>
            </a:r>
            <a:r>
              <a:rPr lang="en-US" sz="2400" smtClean="0">
                <a:solidFill>
                  <a:srgbClr val="0971AB"/>
                </a:solidFill>
              </a:rPr>
              <a:t>to you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946" y="4779615"/>
            <a:ext cx="3589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Two </a:t>
            </a:r>
            <a:r>
              <a:rPr lang="en-US" sz="2000" dirty="0" smtClean="0"/>
              <a:t>days covering several modular customized lessons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 smtClean="0"/>
              <a:t>Hands-on learning</a:t>
            </a:r>
            <a:endParaRPr lang="en-US" sz="2000" dirty="0" smtClean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 smtClean="0"/>
              <a:t>Individual </a:t>
            </a:r>
            <a:r>
              <a:rPr lang="en-US" sz="2000" dirty="0" smtClean="0"/>
              <a:t>consultations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26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ata2semantics.org/bootcamp/img/software-carpent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475" y="1716307"/>
            <a:ext cx="3754385" cy="11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44" y="1930014"/>
            <a:ext cx="3409592" cy="10314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71416" y="2864743"/>
            <a:ext cx="3934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85725"/>
            <a:r>
              <a:rPr lang="en-US" b="1" dirty="0"/>
              <a:t>Goal: </a:t>
            </a:r>
            <a:r>
              <a:rPr lang="en-US" dirty="0"/>
              <a:t>provide researchers training on the fundamentals and best practices in data analysis and management.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467528"/>
            <a:ext cx="9144000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0" dirty="0">
                <a:solidFill>
                  <a:schemeClr val="tx2"/>
                </a:solidFill>
                <a:latin typeface="+mj-lt"/>
                <a:cs typeface="Calibri" pitchFamily="34" charset="0"/>
              </a:rPr>
              <a:t>Community-driven learning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3475" y="2864940"/>
            <a:ext cx="3934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85725"/>
            <a:r>
              <a:rPr lang="en-US" b="1" dirty="0"/>
              <a:t>Goal: </a:t>
            </a:r>
            <a:r>
              <a:rPr lang="en-US" dirty="0"/>
              <a:t>provide</a:t>
            </a:r>
            <a:r>
              <a:rPr lang="en-US" b="1" dirty="0"/>
              <a:t> </a:t>
            </a:r>
            <a:r>
              <a:rPr lang="en-US" dirty="0"/>
              <a:t>basic lab skills for research computing; “get more done in less time and with less pain.”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296" y="4379851"/>
            <a:ext cx="568573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/>
          </a:p>
          <a:p>
            <a:pPr marL="342900" indent="-257175">
              <a:buFont typeface="Arial" charset="0"/>
              <a:buChar char="•"/>
            </a:pPr>
            <a:r>
              <a:rPr lang="en-US" sz="2100" b="1" dirty="0">
                <a:solidFill>
                  <a:srgbClr val="0971AB"/>
                </a:solidFill>
              </a:rPr>
              <a:t>Scientists teaching scientists</a:t>
            </a:r>
          </a:p>
          <a:p>
            <a:pPr marL="342900" indent="-257175">
              <a:buFont typeface="Arial" charset="0"/>
              <a:buChar char="•"/>
            </a:pPr>
            <a:r>
              <a:rPr lang="en-US" sz="2100" b="1" dirty="0">
                <a:solidFill>
                  <a:srgbClr val="0971AB"/>
                </a:solidFill>
              </a:rPr>
              <a:t>All-volunteer Instructors (&gt;500 world-wide)</a:t>
            </a:r>
          </a:p>
          <a:p>
            <a:pPr marL="342900" indent="-257175">
              <a:buFont typeface="Arial" charset="0"/>
              <a:buChar char="•"/>
            </a:pPr>
            <a:r>
              <a:rPr lang="en-US" sz="2100" b="1" dirty="0">
                <a:solidFill>
                  <a:srgbClr val="0971AB"/>
                </a:solidFill>
              </a:rPr>
              <a:t>Community-maintained lessons</a:t>
            </a:r>
          </a:p>
          <a:p>
            <a:pPr marL="342900" indent="-257175">
              <a:buFont typeface="Arial" charset="0"/>
              <a:buChar char="•"/>
            </a:pPr>
            <a:r>
              <a:rPr lang="en-US" sz="2100" b="1" dirty="0">
                <a:solidFill>
                  <a:srgbClr val="0971AB"/>
                </a:solidFill>
              </a:rPr>
              <a:t>No assumptions of knowledge for learners</a:t>
            </a:r>
            <a:endParaRPr lang="en-US" sz="21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8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451051"/>
            <a:ext cx="914400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dirty="0">
                <a:solidFill>
                  <a:schemeClr val="tx2"/>
                </a:solidFill>
                <a:latin typeface="+mj-lt"/>
                <a:cs typeface="Calibri" pitchFamily="34" charset="0"/>
              </a:rPr>
              <a:t>Genomics Lesson Narrative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3048000" y="2198400"/>
          <a:ext cx="6096000" cy="1857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74056" y="4321837"/>
            <a:ext cx="8243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 dirty="0"/>
              <a:t>Cover the ‘unspoken’ protocols make for effective, reproducible research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4056" y="5404998"/>
            <a:ext cx="8243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 dirty="0"/>
              <a:t>Hands-on lessons run from the cloud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62" y="6059847"/>
            <a:ext cx="731010" cy="424309"/>
          </a:xfrm>
          <a:prstGeom prst="rect">
            <a:avLst/>
          </a:prstGeom>
        </p:spPr>
      </p:pic>
      <p:pic>
        <p:nvPicPr>
          <p:cNvPr id="8" name="Picture 4" descr="https://encrypted-tbn1.gstatic.com/images?q=tbn:ANd9GcSpcThAV6beL_g_lLT86WkSjmxRDjbBOZJuXb1ZpRE4Z25IZ4D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685" y="6008802"/>
            <a:ext cx="1257799" cy="5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7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447862"/>
            <a:ext cx="914400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dirty="0">
                <a:solidFill>
                  <a:schemeClr val="tx2"/>
                </a:solidFill>
                <a:latin typeface="+mj-lt"/>
                <a:cs typeface="Calibri" pitchFamily="34" charset="0"/>
              </a:rPr>
              <a:t>Some learning goals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6707" y="1403862"/>
            <a:ext cx="39147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71AB"/>
                </a:solidFill>
              </a:rPr>
              <a:t>Interacting with Computers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Could Computing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Connecting to remote computing (SSH/</a:t>
            </a:r>
            <a:r>
              <a:rPr lang="en-US" sz="1600" dirty="0" err="1"/>
              <a:t>PuTTY</a:t>
            </a:r>
            <a:r>
              <a:rPr lang="en-US" sz="1600" dirty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File Transfer (FileZilla, other command-line tools: </a:t>
            </a:r>
            <a:r>
              <a:rPr lang="en-US" sz="1600" dirty="0" err="1"/>
              <a:t>scp</a:t>
            </a:r>
            <a:r>
              <a:rPr lang="en-US" sz="1600" dirty="0"/>
              <a:t>, </a:t>
            </a:r>
            <a:r>
              <a:rPr lang="en-US" sz="1600" dirty="0" err="1"/>
              <a:t>rsynch</a:t>
            </a:r>
            <a:r>
              <a:rPr lang="en-US" sz="1600" dirty="0"/>
              <a:t>, </a:t>
            </a:r>
            <a:r>
              <a:rPr lang="en-US" sz="1600" dirty="0" err="1"/>
              <a:t>wget</a:t>
            </a:r>
            <a:r>
              <a:rPr lang="en-US" sz="1600" dirty="0"/>
              <a:t>, etc.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6706" y="3313971"/>
            <a:ext cx="4414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71AB"/>
                </a:solidFill>
              </a:rPr>
              <a:t>Data Management and Organization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Open source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Metadata and reproducibility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Important genomics file formats (CSV/TSV, </a:t>
            </a:r>
            <a:r>
              <a:rPr lang="en-US" sz="1600" dirty="0" err="1"/>
              <a:t>FastQ</a:t>
            </a:r>
            <a:r>
              <a:rPr lang="en-US" sz="1600" dirty="0"/>
              <a:t>, SAM/BAM, VCF, etc.)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Organizing a filesystem for computational projects (Linux)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Unix Shell (command-line: ls, cd, </a:t>
            </a:r>
            <a:r>
              <a:rPr lang="en-US" sz="1600" dirty="0" err="1"/>
              <a:t>mkdir</a:t>
            </a:r>
            <a:r>
              <a:rPr lang="en-US" sz="1600" dirty="0"/>
              <a:t>, </a:t>
            </a:r>
            <a:r>
              <a:rPr lang="en-US" sz="1600" dirty="0" err="1"/>
              <a:t>cp</a:t>
            </a:r>
            <a:r>
              <a:rPr lang="en-US" sz="1600" dirty="0"/>
              <a:t>, </a:t>
            </a:r>
            <a:r>
              <a:rPr lang="en-US" sz="1600" dirty="0" err="1"/>
              <a:t>rm</a:t>
            </a:r>
            <a:r>
              <a:rPr lang="en-US" sz="1600" dirty="0"/>
              <a:t>, </a:t>
            </a:r>
            <a:r>
              <a:rPr lang="en-US" sz="1600" dirty="0" err="1"/>
              <a:t>wc</a:t>
            </a:r>
            <a:r>
              <a:rPr lang="en-US" sz="1600" dirty="0"/>
              <a:t>, grep, cut, columns, head, tail, less </a:t>
            </a:r>
            <a:r>
              <a:rPr lang="en-US" sz="1600" dirty="0" err="1"/>
              <a:t>etc</a:t>
            </a:r>
            <a:r>
              <a:rPr lang="en-US" sz="1600" dirty="0"/>
              <a:t>,)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R: Creating projects, scripts, and examining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5503" y="3313970"/>
            <a:ext cx="39147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71AB"/>
                </a:solidFill>
              </a:rPr>
              <a:t>Data Cleaning and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R: various packages and functions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R: </a:t>
            </a:r>
            <a:r>
              <a:rPr lang="en-US" sz="1600" dirty="0" err="1"/>
              <a:t>dplyr</a:t>
            </a:r>
            <a:r>
              <a:rPr lang="en-US" sz="16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R: </a:t>
            </a:r>
            <a:r>
              <a:rPr lang="en-US" sz="1600" dirty="0" err="1"/>
              <a:t>ggplot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err="1"/>
              <a:t>FastQC</a:t>
            </a:r>
            <a:r>
              <a:rPr lang="en-US" sz="1600" dirty="0"/>
              <a:t> - quality control of high-throughput sequence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/>
              <a:t>Trimmomatic</a:t>
            </a:r>
            <a:r>
              <a:rPr lang="en-US" sz="1600" dirty="0"/>
              <a:t> - filtering and trimming of high-throughput sequence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Integrated Genome Viewer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5504" y="1403863"/>
            <a:ext cx="39147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71AB"/>
                </a:solidFill>
              </a:rPr>
              <a:t>Automation and scripting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 scripting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'For' loops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Building automated pipelines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Using multithreaded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51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2008</a:t>
            </a:r>
          </a:p>
          <a:p>
            <a:pPr algn="ctr"/>
            <a:r>
              <a:rPr lang="en-US" sz="2000" dirty="0" smtClean="0"/>
              <a:t>Empowering a New Plant Biology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710058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2013</a:t>
            </a:r>
          </a:p>
          <a:p>
            <a:pPr algn="ctr"/>
            <a:r>
              <a:rPr lang="en-US" sz="2000" dirty="0" smtClean="0"/>
              <a:t>Cyberinfrastructure for Life Science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673725" y="4131343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82670" y="3144982"/>
            <a:ext cx="11009330" cy="124790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87000">
                <a:srgbClr val="98B099"/>
              </a:gs>
              <a:gs pos="49000">
                <a:srgbClr val="0098AC">
                  <a:alpha val="39000"/>
                </a:srgbClr>
              </a:gs>
              <a:gs pos="21000">
                <a:srgbClr val="097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34" l="1895" r="100000">
                        <a14:foregroundMark x1="20842" y1="14318" x2="20842" y2="14318"/>
                        <a14:foregroundMark x1="18526" y1="31767" x2="18526" y2="31767"/>
                        <a14:foregroundMark x1="21895" y1="51678" x2="21895" y2="51678"/>
                        <a14:foregroundMark x1="46947" y1="25503" x2="46947" y2="25503"/>
                        <a14:foregroundMark x1="63789" y1="21029" x2="63789" y2="21029"/>
                        <a14:foregroundMark x1="85684" y1="39150" x2="85684" y2="39150"/>
                        <a14:foregroundMark x1="65895" y1="57271" x2="65895" y2="57271"/>
                        <a14:foregroundMark x1="58526" y1="79418" x2="58526" y2="794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86" y="2273033"/>
            <a:ext cx="1985742" cy="18686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83" y="1760775"/>
            <a:ext cx="2678889" cy="2281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9" y="2533589"/>
            <a:ext cx="1255522" cy="128971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516112"/>
            <a:ext cx="12192000" cy="103597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055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74b6422e71294979d2e4ecdfa995844aca235a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CyVerse PPT Theme-template</Template>
  <TotalTime>2048</TotalTime>
  <Words>1350</Words>
  <Application>Microsoft Macintosh PowerPoint</Application>
  <PresentationFormat>Widescreen</PresentationFormat>
  <Paragraphs>303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Calibri Light</vt:lpstr>
      <vt:lpstr>Effra</vt:lpstr>
      <vt:lpstr>Wingdings</vt:lpstr>
      <vt:lpstr>Arial</vt:lpstr>
      <vt:lpstr>Generic New Slide</vt:lpstr>
      <vt:lpstr>CyVerse Overview and Tutorial</vt:lpstr>
      <vt:lpstr>Slides and Tutorials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Cyberinfrastructure?</vt:lpstr>
      <vt:lpstr>CyVerse product stack</vt:lpstr>
      <vt:lpstr>CyVerse Institutions</vt:lpstr>
      <vt:lpstr>CyVerse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Atmosphere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 and Tutorials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Jason Williams</cp:lastModifiedBy>
  <cp:revision>28</cp:revision>
  <dcterms:created xsi:type="dcterms:W3CDTF">2016-02-11T16:59:42Z</dcterms:created>
  <dcterms:modified xsi:type="dcterms:W3CDTF">2016-10-19T21:02:53Z</dcterms:modified>
</cp:coreProperties>
</file>